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snapToGrid="0">
      <p:cViewPr varScale="1">
        <p:scale>
          <a:sx n="63" d="100"/>
          <a:sy n="63"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8699FA-632A-45E9-B259-E5FA5BAF7A38}"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248438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699FA-632A-45E9-B259-E5FA5BAF7A38}"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2155256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699FA-632A-45E9-B259-E5FA5BAF7A38}"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292955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8699FA-632A-45E9-B259-E5FA5BAF7A38}"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34943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699FA-632A-45E9-B259-E5FA5BAF7A38}"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102391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8699FA-632A-45E9-B259-E5FA5BAF7A38}"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215276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8699FA-632A-45E9-B259-E5FA5BAF7A38}" type="datetimeFigureOut">
              <a:rPr lang="en-US" smtClean="0"/>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153076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8699FA-632A-45E9-B259-E5FA5BAF7A38}" type="datetimeFigureOut">
              <a:rPr lang="en-US" smtClean="0"/>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205395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699FA-632A-45E9-B259-E5FA5BAF7A38}" type="datetimeFigureOut">
              <a:rPr lang="en-US" smtClean="0"/>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11277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699FA-632A-45E9-B259-E5FA5BAF7A38}"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40641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699FA-632A-45E9-B259-E5FA5BAF7A38}"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66165-03B2-45C6-B9E8-22DCE153D238}" type="slidenum">
              <a:rPr lang="en-US" smtClean="0"/>
              <a:t>‹#›</a:t>
            </a:fld>
            <a:endParaRPr lang="en-US"/>
          </a:p>
        </p:txBody>
      </p:sp>
    </p:spTree>
    <p:extLst>
      <p:ext uri="{BB962C8B-B14F-4D97-AF65-F5344CB8AC3E}">
        <p14:creationId xmlns:p14="http://schemas.microsoft.com/office/powerpoint/2010/main" val="387978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699FA-632A-45E9-B259-E5FA5BAF7A38}" type="datetimeFigureOut">
              <a:rPr lang="en-US" smtClean="0"/>
              <a:t>5/14/2013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66165-03B2-45C6-B9E8-22DCE153D238}" type="slidenum">
              <a:rPr lang="en-US" smtClean="0"/>
              <a:t>‹#›</a:t>
            </a:fld>
            <a:endParaRPr lang="en-US"/>
          </a:p>
        </p:txBody>
      </p:sp>
    </p:spTree>
    <p:extLst>
      <p:ext uri="{BB962C8B-B14F-4D97-AF65-F5344CB8AC3E}">
        <p14:creationId xmlns:p14="http://schemas.microsoft.com/office/powerpoint/2010/main" val="2943416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CONFINED SPACE ENTRY</a:t>
            </a:r>
            <a:br>
              <a:rPr lang="en-US" b="1" dirty="0" smtClean="0"/>
            </a:br>
            <a:r>
              <a:rPr lang="en-US" b="1" dirty="0" smtClean="0"/>
              <a:t>TRAINING</a:t>
            </a:r>
            <a:endParaRPr lang="en-US" b="1" dirty="0"/>
          </a:p>
        </p:txBody>
      </p:sp>
      <p:sp>
        <p:nvSpPr>
          <p:cNvPr id="3" name="Subtitle 2"/>
          <p:cNvSpPr>
            <a:spLocks noGrp="1"/>
          </p:cNvSpPr>
          <p:nvPr>
            <p:ph type="subTitle" idx="1"/>
          </p:nvPr>
        </p:nvSpPr>
        <p:spPr/>
        <p:txBody>
          <a:bodyPr/>
          <a:lstStyle/>
          <a:p>
            <a:endParaRPr lang="en-US" dirty="0"/>
          </a:p>
          <a:p>
            <a:r>
              <a:rPr lang="en-US" dirty="0" smtClean="0"/>
              <a:t>Calcasieu Mechanical Contractors</a:t>
            </a:r>
            <a:endParaRPr lang="en-US" dirty="0"/>
          </a:p>
        </p:txBody>
      </p:sp>
    </p:spTree>
    <p:extLst>
      <p:ext uri="{BB962C8B-B14F-4D97-AF65-F5344CB8AC3E}">
        <p14:creationId xmlns:p14="http://schemas.microsoft.com/office/powerpoint/2010/main" val="25545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9990"/>
            <a:ext cx="11612880" cy="6071855"/>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Rescue and Retrieval…</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It is important to be able to extricate a worker should anything happen. Depending on the nature of the confined space this can be somewhat difficult to plan for: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For simple overhead entries, there are several harnesses available with shoulder D-rings that, combined with a Y-Lanyard designed for rescue and retrieval make it simpler to pull out a fallen worker.</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There are also a number of great systems that allow for easy set-up and use for getting wenches and Self-Retracting Lifelines in place to aid in the retrieval and rescue.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Tripods have been most commonly used for many years and are still used by some.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Other systems, such as the UCL 5-piece are simple to put together and get in place. It allows for the attachment of a retrieval wench as well as a backup SRL. UCL also makes a side-entry system as well as a great number of other systems.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850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7760" y="310758"/>
            <a:ext cx="8138160" cy="6331477"/>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What is a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confined space</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It must have limited openings for entry and exit It must have unfavorable natural ventilation which could contain or produce dangerous air contaminants It is not intended for continuous employee occupancy.</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SzPts val="1000"/>
              <a:tabLst>
                <a:tab pos="457200" algn="l"/>
              </a:tabLst>
            </a:pP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OSHA definition </a:t>
            </a:r>
          </a:p>
          <a:p>
            <a:pPr marR="0" lvl="0">
              <a:lnSpc>
                <a:spcPct val="107000"/>
              </a:lnSpc>
              <a:spcBef>
                <a:spcPts val="0"/>
              </a:spcBef>
              <a:spcAft>
                <a:spcPts val="800"/>
              </a:spcAft>
              <a:buSzPts val="1000"/>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any space having a limited means of egress, which is subject to the accumulation of toxic or flammable contaminants or has an oxygen deficient atmosphere. Confined or enclosed spaces include, but are not limited to, storage to, storage tanks, process vessels, bins, boilers, ventilation or exhaust ducts, sewers, underground utility vaults, tunnels, pipelines, and open top spaces more than 4 feet deep such as pits, tubs, vaults, and vessels.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049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6360" y="606569"/>
            <a:ext cx="7010400" cy="6086923"/>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Which of these is considered a confined space?</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The hold of a ship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 silo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 tunnel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 manhole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 cold storage freezer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An open ditch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 bank vault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Answer- ALL of them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73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8039"/>
            <a:ext cx="8686800" cy="6137642"/>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Confined Space Hazards… </a:t>
            </a:r>
          </a:p>
          <a:p>
            <a:pPr marR="0" lvl="0">
              <a:lnSpc>
                <a:spcPct val="107000"/>
              </a:lnSpc>
              <a:spcBef>
                <a:spcPts val="0"/>
              </a:spcBef>
              <a:spcAft>
                <a:spcPts val="800"/>
              </a:spcAft>
              <a:buSzPts val="1000"/>
              <a:tabLst>
                <a:tab pos="457200" algn="l"/>
              </a:tabLst>
            </a:pPr>
            <a:endPar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Oxygen Deficiency or Surplus – either too much oxygen or too little...toxic gases, vapors or fumes – hydrogen sulfide, carbon monoxide, etc.</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Flammable/Explosives Hazards – this can include gases and vapors but may also include dust and particulates when they are in concentration large enough to ignite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Engulfment – grain, dirt, liquids, etc… that have the potential of burying a person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The nature and configuration of the space – sloping walls or floors that may trap someone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2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 y="187335"/>
            <a:ext cx="11719560" cy="676710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Energy Hazards…</a:t>
            </a:r>
          </a:p>
          <a:p>
            <a:pPr marR="0" lvl="0">
              <a:lnSpc>
                <a:spcPct val="107000"/>
              </a:lnSpc>
              <a:spcBef>
                <a:spcPts val="0"/>
              </a:spcBef>
              <a:spcAft>
                <a:spcPts val="800"/>
              </a:spcAft>
              <a:buSzPts val="1000"/>
              <a:tabLst>
                <a:tab pos="457200" algn="l"/>
              </a:tabLst>
            </a:pPr>
            <a:endPar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Heat, electricity and machinery…</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Lockout/</a:t>
            </a:r>
            <a:r>
              <a:rPr lang="en-US"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Tagout</a:t>
            </a: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is essential for all energy sources that have the potential for harm or death.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Noise…confined spaces may amplify noise. Proper hearing protection should be provided.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Falling objects…especially with an attendant overhead, with other workers possibly working above, etc… proper precautions should be taken and hard hats should be worn.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Critters…pits, pipes and trenches tend to attract snakes, rats, scorpions and other potentially dangerous animals and insects.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Psychological…includes claustrophobia, fear of isolation, fear of the dark, panic disorders, etc.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95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8643"/>
            <a:ext cx="11811000" cy="4322722"/>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Step-by-Step Procedures…</a:t>
            </a:r>
          </a:p>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Identify all confined spaces at all facilities.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Make sure all employees and personnel know what areas are considered confined spaces and make sure that they are clearly labeled as such by posting the appropriate signs. </a:t>
            </a:r>
          </a:p>
          <a:p>
            <a:pPr marL="457200" marR="0" lvl="0" indent="-457200">
              <a:lnSpc>
                <a:spcPct val="107000"/>
              </a:lnSpc>
              <a:spcBef>
                <a:spcPts val="0"/>
              </a:spcBef>
              <a:spcAft>
                <a:spcPts val="800"/>
              </a:spcAft>
              <a:buSzPts val="1000"/>
              <a:buFont typeface="Arial" panose="020B0604020202020204" pitchFamily="34" charset="0"/>
              <a:buChar char="•"/>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Identify all personnel who will be authorized to enter the confined spaces and train them in all the procedures inherent in confined space work.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136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 y="345587"/>
            <a:ext cx="11490960" cy="6269473"/>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Step-by-Step Procedures </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(cont.)</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marL="285750" marR="0" lvl="0" indent="-285750">
              <a:lnSpc>
                <a:spcPct val="107000"/>
              </a:lnSpc>
              <a:spcBef>
                <a:spcPts val="0"/>
              </a:spcBef>
              <a:spcAft>
                <a:spcPts val="800"/>
              </a:spcAft>
              <a:buSzPts val="1000"/>
              <a:buFont typeface="Arial" panose="020B0604020202020204" pitchFamily="34" charset="0"/>
              <a:buChar char="•"/>
              <a:tabLst>
                <a:tab pos="457200" algn="l"/>
              </a:tabLs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Make sure that all required Personal Protective Equipment (</a:t>
            </a:r>
            <a:r>
              <a:rPr lang="en-US" sz="24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Tyvek</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suits, respirators, gloves, etc.) are in stock and available for all authorized personnel when they should need it.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Plan for and have available all rescue and retrieval equipment necessary for getting worker(s) out of the confined space (conscious or unconscious) if the need should arise.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Measure and monitor the air quality inside the confined space before entry and at all times while work is being done inside the confined space using gas monitors.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Use ventilation and blowers if necessary to maintain the quality of the air. If the air quality cannot be improved then the confined space should be considered Immediately Dangerous to Life and Health (IDLH) and the appropriate respirator should be used at all time by all workers while in the confined space…</a:t>
            </a:r>
          </a:p>
          <a:p>
            <a:pPr marR="0" lvl="0">
              <a:lnSpc>
                <a:spcPct val="107000"/>
              </a:lnSpc>
              <a:spcBef>
                <a:spcPts val="0"/>
              </a:spcBef>
              <a:spcAft>
                <a:spcPts val="800"/>
              </a:spcAft>
              <a:buSzPts val="1000"/>
              <a:tabLst>
                <a:tab pos="457200" algn="l"/>
              </a:tabLst>
            </a:pPr>
            <a:r>
              <a:rPr lang="en-US" sz="2400" i="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however, Calcasieu Mechanical Employees will not enter spaces where quality of air is in question.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377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9798"/>
            <a:ext cx="11308080" cy="554497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Step-by-Step Procedures </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(cont.)</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marR="0" lvl="0">
              <a:lnSpc>
                <a:spcPct val="107000"/>
              </a:lnSpc>
              <a:spcBef>
                <a:spcPts val="0"/>
              </a:spcBef>
              <a:spcAft>
                <a:spcPts val="800"/>
              </a:spcAft>
              <a:buSzPts val="1000"/>
              <a:tabLst>
                <a:tab pos="457200" algn="l"/>
              </a:tabLst>
            </a:pPr>
            <a:endPar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Make sure that there is an attendant outside of the confined space at all times in order to provide rescue and retrieval if needed.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Make sure that the confined space entry permit is properly and completely filled out and signed by the entry supervisor prior to entry by any personnel.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Establish proper communication procedures so that all workers are in constant contact with the attendant(s) outside the confined space. </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Identify, implement and monitor all lockout procedures both inside the confined space, as well as, those outside the confined space that could potentially have an effect on the conditions inside the confined space and/or on the attendant(s) outside the confined space.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39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3460" y="473627"/>
            <a:ext cx="10363200" cy="3664336"/>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Air monitoring and air quality inside a confined space…</a:t>
            </a:r>
            <a:endParaRPr lang="en-US" sz="3200" b="1"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gn="ctr">
              <a:lnSpc>
                <a:spcPct val="107000"/>
              </a:lnSpc>
              <a:spcBef>
                <a:spcPts val="0"/>
              </a:spcBef>
              <a:spcAft>
                <a:spcPts val="800"/>
              </a:spcAft>
              <a:buSzPts val="1000"/>
              <a:tabLst>
                <a:tab pos="457200" algn="l"/>
              </a:tabLst>
            </a:pPr>
            <a:r>
              <a:rPr lang="en-US"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C</a:t>
            </a:r>
            <a:r>
              <a:rPr lang="en-US"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MC personnel will not enter any confined space where the air quality is questionable.** </a:t>
            </a:r>
            <a:endPar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gn="ctr">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Customer will clear the area </a:t>
            </a:r>
          </a:p>
          <a:p>
            <a:pPr marR="0" lvl="0" algn="ctr">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and provide monitoring equipment</a:t>
            </a:r>
          </a:p>
          <a:p>
            <a:pPr marR="0" lvl="0" algn="ctr">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26720" y="4488483"/>
            <a:ext cx="11018520" cy="2016258"/>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Once the air quality is within the acceptable range, workers may enter the confined space to do the required work. </a:t>
            </a:r>
          </a:p>
          <a:p>
            <a:pPr marR="0" lvl="0">
              <a:lnSpc>
                <a:spcPct val="107000"/>
              </a:lnSpc>
              <a:spcBef>
                <a:spcPts val="0"/>
              </a:spcBef>
              <a:spcAft>
                <a:spcPts val="800"/>
              </a:spcAft>
              <a:buSzPts val="1000"/>
              <a:tabLst>
                <a:tab pos="45720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Continued monitoring of the air quality is required for as long as there is still anyone inside the confined space.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617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817</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CONFINED SPACE ENTRY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SPACE ENTRY TRAINING</dc:title>
  <dc:creator>Andrea Blanchard</dc:creator>
  <cp:lastModifiedBy>Andrea Blanchard</cp:lastModifiedBy>
  <cp:revision>13</cp:revision>
  <dcterms:created xsi:type="dcterms:W3CDTF">2013-05-14T15:09:07Z</dcterms:created>
  <dcterms:modified xsi:type="dcterms:W3CDTF">2013-05-14T16:06:23Z</dcterms:modified>
</cp:coreProperties>
</file>