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676" y="-6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127760" y="457200"/>
            <a:ext cx="5781040" cy="484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1280160" marR="1005840" indent="-960120" algn="l">
              <a:lnSpc>
                <a:spcPts val="1500"/>
              </a:lnSpc>
              <a:spcAft>
                <a:spcPts val="495"/>
              </a:spcAft>
            </a:pPr>
            <a:r>
              <a:rPr lang="en-US" sz="1400" b="1" spc="0">
                <a:solidFill>
                  <a:srgbClr val="000000"/>
                </a:solidFill>
                <a:latin typeface="Arial" panose="22635452340000000000" pitchFamily="2"/>
              </a:rPr>
              <a:t>Moreno Group LLC and Subsidiaries Jobsite Weekly Hazard Assessment Checklist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1149985" y="950595"/>
            <a:ext cx="497840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60">
                <a:solidFill>
                  <a:srgbClr val="000000"/>
                </a:solidFill>
                <a:latin typeface="Times New Roman" panose="22635452340000000000" pitchFamily="1"/>
              </a:rPr>
              <a:t>Date: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1153160" y="1179195"/>
            <a:ext cx="531495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45">
                <a:solidFill>
                  <a:srgbClr val="000000"/>
                </a:solidFill>
                <a:latin typeface="Times New Roman" panose="22635452340000000000" pitchFamily="1"/>
              </a:rPr>
              <a:t>Time: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1216025" y="1654810"/>
            <a:ext cx="667385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-65">
                <a:solidFill>
                  <a:srgbClr val="000000"/>
                </a:solidFill>
                <a:latin typeface="Times New Roman" panose="22635452340000000000" pitchFamily="1"/>
              </a:rPr>
              <a:t>Location: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222375" y="1426210"/>
            <a:ext cx="1106170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-45">
                <a:solidFill>
                  <a:srgbClr val="000000"/>
                </a:solidFill>
                <a:latin typeface="Times New Roman" panose="22635452340000000000" pitchFamily="1"/>
              </a:rPr>
              <a:t>Superintendent: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1127760" y="5523230"/>
            <a:ext cx="1481455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idx="10"/>
          </p:nvPr>
        </p:nvSpPr>
        <p:spPr>
          <a:xfrm>
            <a:off x="1127760" y="7903210"/>
            <a:ext cx="1161415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37210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0">
                <a:solidFill>
                  <a:srgbClr val="000000"/>
                </a:solidFill>
                <a:latin typeface="Times New Roman" panose="22635452340000000000" pitchFamily="1"/>
              </a:rPr>
              <a:t>C1.6.a.1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idx="10"/>
          </p:nvPr>
        </p:nvSpPr>
        <p:spPr>
          <a:xfrm>
            <a:off x="886460" y="5111750"/>
            <a:ext cx="13474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886460" y="7616825"/>
            <a:ext cx="1243965" cy="19875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0" y="8289290"/>
            <a:ext cx="6629400" cy="1324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051560" marR="0" indent="0" algn="l">
              <a:lnSpc>
                <a:spcPct val="95999"/>
              </a:lnSpc>
              <a:spcAft>
                <a:spcPts val="0"/>
              </a:spcAft>
              <a:tabLst>
                <a:tab pos="4343400" algn="r"/>
                <a:tab pos="5715000" algn="l"/>
              </a:tabLs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 FIRE PROTECTION SAFE AT </a:t>
            </a:r>
          </a:p>
          <a:p>
            <a:pPr marL="0" marR="0" indent="0" algn="r">
              <a:lnSpc>
                <a:spcPct val="95999"/>
              </a:lnSpc>
              <a:spcBef>
                <a:spcPts val="5982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RISK N/A </a:t>
            </a:r>
          </a:p>
          <a:p>
            <a:pPr marL="1051560" marR="0" indent="0" algn="l">
              <a:lnSpc>
                <a:spcPct val="95999"/>
              </a:lnSpc>
              <a:spcBef>
                <a:spcPts val="59580"/>
              </a:spcBef>
              <a:spcAft>
                <a:spcPts val="0"/>
              </a:spcAft>
              <a:tabLst>
                <a:tab pos="4343400" algn="r"/>
              </a:tabLs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C1 Fire extinguisher inspection within last 30 days?  </a:t>
            </a:r>
          </a:p>
          <a:p>
            <a:pPr marL="1051560" marR="0" indent="0" algn="l">
              <a:lnSpc>
                <a:spcPct val="95999"/>
              </a:lnSpc>
              <a:spcBef>
                <a:spcPts val="5773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C2 Fire extinguishers fully charged with seal and tags in place?  </a:t>
            </a:r>
          </a:p>
          <a:p>
            <a:pPr marL="1051560" marR="0" indent="0" algn="l">
              <a:lnSpc>
                <a:spcPct val="95999"/>
              </a:lnSpc>
              <a:spcBef>
                <a:spcPts val="5608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C3 Fire extinguishers in designated location?  </a:t>
            </a:r>
          </a:p>
          <a:p>
            <a:pPr marL="1051560" marR="0" indent="0" algn="l">
              <a:lnSpc>
                <a:spcPct val="95999"/>
              </a:lnSpc>
              <a:spcBef>
                <a:spcPts val="5442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C4 Fire extinguishers unobstructed and in good condition?  </a:t>
            </a:r>
          </a:p>
          <a:p>
            <a:pPr marL="1051560" marR="0" indent="0" algn="l">
              <a:lnSpc>
                <a:spcPct val="95999"/>
              </a:lnSpc>
              <a:spcBef>
                <a:spcPts val="5276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C5 Ignition sources 35 ft. away from Flammable Materials?  </a:t>
            </a:r>
          </a:p>
          <a:p>
            <a:pPr marL="1417320" marR="0" indent="0" algn="l">
              <a:lnSpc>
                <a:spcPct val="95999"/>
              </a:lnSpc>
              <a:spcBef>
                <a:spcPts val="5111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Is there a trained fire watch designated during all Hot work activities </a:t>
            </a:r>
          </a:p>
          <a:p>
            <a:pPr marL="1051560" marR="0" indent="0" algn="l">
              <a:lnSpc>
                <a:spcPct val="95999"/>
              </a:lnSpc>
              <a:spcBef>
                <a:spcPts val="4945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C6 and is there the appropriate number of fire watch (i.e. On each level, </a:t>
            </a:r>
          </a:p>
          <a:p>
            <a:pPr marL="1417320" marR="0" indent="0" algn="l">
              <a:lnSpc>
                <a:spcPct val="95999"/>
              </a:lnSpc>
              <a:spcBef>
                <a:spcPts val="4818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etc.)?  </a:t>
            </a:r>
          </a:p>
          <a:p>
            <a:pPr marL="1051560" marR="0" indent="0" algn="l">
              <a:lnSpc>
                <a:spcPct val="95999"/>
              </a:lnSpc>
              <a:spcBef>
                <a:spcPts val="4530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C7 </a:t>
            </a:r>
          </a:p>
          <a:p>
            <a:pPr marL="1417320" marR="0" indent="0" algn="l">
              <a:lnSpc>
                <a:spcPct val="95999"/>
              </a:lnSpc>
              <a:spcBef>
                <a:spcPts val="4693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Is there a continuous gas detection meter calibrated and being used </a:t>
            </a:r>
          </a:p>
          <a:p>
            <a:pPr marL="1417320" marR="0" indent="0" algn="l">
              <a:lnSpc>
                <a:spcPct val="95999"/>
              </a:lnSpc>
              <a:spcBef>
                <a:spcPts val="4489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by the fire watch? </a:t>
            </a:r>
          </a:p>
          <a:p>
            <a:pPr marL="1051560" marR="0" indent="0" algn="l">
              <a:lnSpc>
                <a:spcPct val="95999"/>
              </a:lnSpc>
              <a:spcBef>
                <a:spcPts val="4403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C8 Does the fire watch remain on site 30 minutes after hot work is shut </a:t>
            </a:r>
          </a:p>
          <a:p>
            <a:pPr marL="1417320" marR="0" indent="0" algn="l">
              <a:lnSpc>
                <a:spcPct val="95999"/>
              </a:lnSpc>
              <a:spcBef>
                <a:spcPts val="4187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down?  </a:t>
            </a:r>
          </a:p>
          <a:p>
            <a:pPr marL="1417320" marR="0" indent="0" algn="l">
              <a:lnSpc>
                <a:spcPct val="95999"/>
              </a:lnSpc>
              <a:spcBef>
                <a:spcPts val="4112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Is platform shut-in at the SSV, if welding or burning is performed </a:t>
            </a:r>
          </a:p>
          <a:p>
            <a:pPr marL="1051560" marR="0" indent="0" algn="l">
              <a:lnSpc>
                <a:spcPct val="95999"/>
              </a:lnSpc>
              <a:spcBef>
                <a:spcPts val="3930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C9 </a:t>
            </a:r>
          </a:p>
          <a:p>
            <a:pPr marL="1417320" marR="0" indent="0" algn="l">
              <a:lnSpc>
                <a:spcPct val="95999"/>
              </a:lnSpc>
              <a:spcBef>
                <a:spcPts val="3774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MMS Approved Welding and Burning Plan being followed? If not, </a:t>
            </a:r>
          </a:p>
          <a:p>
            <a:pPr marL="1417320" marR="0" indent="0" algn="l">
              <a:lnSpc>
                <a:spcPct val="95999"/>
              </a:lnSpc>
              <a:spcBef>
                <a:spcPts val="3676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Shut Down Hot Work!!!  </a:t>
            </a:r>
          </a:p>
          <a:p>
            <a:pPr marL="1417320" marR="0" indent="0" algn="l">
              <a:lnSpc>
                <a:spcPct val="95999"/>
              </a:lnSpc>
              <a:spcBef>
                <a:spcPts val="3572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Are equipment containing hydrocarbon or flammable substances </a:t>
            </a:r>
          </a:p>
          <a:p>
            <a:pPr marL="1051560" marR="0" indent="0" algn="l">
              <a:lnSpc>
                <a:spcPct val="95999"/>
              </a:lnSpc>
              <a:spcBef>
                <a:spcPts val="3388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C10 </a:t>
            </a:r>
          </a:p>
          <a:p>
            <a:pPr marL="1417320" marR="0" indent="0" algn="l">
              <a:lnSpc>
                <a:spcPct val="95999"/>
              </a:lnSpc>
              <a:spcBef>
                <a:spcPts val="3287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impractical, is equipment shielded? </a:t>
            </a:r>
          </a:p>
          <a:p>
            <a:pPr marL="1417320" marR="0" indent="0" algn="l">
              <a:lnSpc>
                <a:spcPct val="95999"/>
              </a:lnSpc>
              <a:spcBef>
                <a:spcPts val="3136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Are equipment containing hydrocarbon or flammable substances at </a:t>
            </a:r>
          </a:p>
          <a:p>
            <a:pPr marL="1051560" marR="0" indent="0" algn="l">
              <a:lnSpc>
                <a:spcPct val="95999"/>
              </a:lnSpc>
              <a:spcBef>
                <a:spcPts val="2953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C11 </a:t>
            </a:r>
          </a:p>
          <a:p>
            <a:pPr marL="1417320" marR="0" indent="0" algn="l">
              <a:lnSpc>
                <a:spcPct val="95999"/>
              </a:lnSpc>
              <a:spcBef>
                <a:spcPts val="2800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from point of impact? If relocation is impractical, is equipment </a:t>
            </a:r>
          </a:p>
          <a:p>
            <a:pPr marL="1417320" marR="0" indent="0" algn="l">
              <a:lnSpc>
                <a:spcPct val="95999"/>
              </a:lnSpc>
              <a:spcBef>
                <a:spcPts val="27015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22635452340000000000" pitchFamily="2"/>
              </a:rPr>
              <a:t>shielded?  </a:t>
            </a:r>
          </a:p>
          <a:p>
            <a:pPr marL="914400" marR="0" indent="0" algn="l">
              <a:lnSpc>
                <a:spcPts val="1100"/>
              </a:lnSpc>
              <a:spcBef>
                <a:spcPts val="35180"/>
              </a:spcBef>
              <a:spcAft>
                <a:spcPts val="45"/>
              </a:spcAft>
            </a:pPr>
            <a:r>
              <a:rPr lang="en-US" sz="1000" spc="0">
                <a:solidFill>
                  <a:srgbClr val="000000"/>
                </a:solidFill>
                <a:latin typeface="Times New Roman" panose="22635452340000000000" pitchFamily="1"/>
              </a:rPr>
              <a:t>C1.6.a.2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1119505" y="2078990"/>
            <a:ext cx="154432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1119505" y="7049770"/>
            <a:ext cx="1364615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4292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5">
                <a:solidFill>
                  <a:srgbClr val="000000"/>
                </a:solidFill>
                <a:latin typeface="Times New Roman" panose="22635452340000000000" pitchFamily="1"/>
              </a:rPr>
              <a:t>C1.6.a.3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887730" y="4178935"/>
            <a:ext cx="13982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917575" y="9451975"/>
            <a:ext cx="426720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-60">
                <a:solidFill>
                  <a:srgbClr val="000000"/>
                </a:solidFill>
                <a:latin typeface="Times New Roman" panose="22635452340000000000" pitchFamily="1"/>
              </a:rPr>
              <a:t>C1.6.a.4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1109980" y="444500"/>
            <a:ext cx="1352550" cy="20510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177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97" name="Text Placeholder 96"/>
          <p:cNvSpPr>
            <a:spLocks noGrp="1"/>
          </p:cNvSpPr>
          <p:nvPr>
            <p:ph type="body" idx="10"/>
          </p:nvPr>
        </p:nvSpPr>
        <p:spPr>
          <a:xfrm>
            <a:off x="1109980" y="3864610"/>
            <a:ext cx="1130300" cy="19875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4292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5">
                <a:solidFill>
                  <a:srgbClr val="000000"/>
                </a:solidFill>
                <a:latin typeface="Times New Roman" panose="22635452340000000000" pitchFamily="1"/>
              </a:rPr>
              <a:t>C1.6.a.5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875665" y="3389630"/>
            <a:ext cx="14744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155" name="Text Placeholder 154"/>
          <p:cNvSpPr>
            <a:spLocks noGrp="1"/>
          </p:cNvSpPr>
          <p:nvPr>
            <p:ph type="body" idx="10"/>
          </p:nvPr>
        </p:nvSpPr>
        <p:spPr>
          <a:xfrm>
            <a:off x="875665" y="7464425"/>
            <a:ext cx="1474470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156" name="Text Placeholder 155"/>
          <p:cNvSpPr>
            <a:spLocks noGrp="1"/>
          </p:cNvSpPr>
          <p:nvPr>
            <p:ph type="body" idx="10"/>
          </p:nvPr>
        </p:nvSpPr>
        <p:spPr>
          <a:xfrm>
            <a:off x="917575" y="9451975"/>
            <a:ext cx="42354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-65">
                <a:solidFill>
                  <a:srgbClr val="000000"/>
                </a:solidFill>
                <a:latin typeface="Times New Roman" panose="22635452340000000000" pitchFamily="1"/>
              </a:rPr>
              <a:t>C1.6.a.8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2680" y="870902"/>
            <a:ext cx="5786120" cy="113538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127760" y="457200"/>
            <a:ext cx="5781040" cy="484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1280160" marR="1005840" indent="-960120" algn="ctr">
              <a:lnSpc>
                <a:spcPts val="1500"/>
              </a:lnSpc>
              <a:spcAft>
                <a:spcPts val="495"/>
              </a:spcAft>
            </a:pPr>
            <a:r>
              <a:rPr lang="en-US" sz="1400" b="1" spc="0" dirty="0" smtClean="0">
                <a:solidFill>
                  <a:srgbClr val="000000"/>
                </a:solidFill>
                <a:latin typeface="Arial" panose="22635452340000000000" pitchFamily="2"/>
              </a:rPr>
              <a:t>Jobsite Hazard </a:t>
            </a:r>
            <a:r>
              <a:rPr lang="en-US" sz="1400" b="1" spc="0" dirty="0">
                <a:solidFill>
                  <a:srgbClr val="000000"/>
                </a:solidFill>
                <a:latin typeface="Arial" panose="22635452340000000000" pitchFamily="2"/>
              </a:rPr>
              <a:t>Assessment </a:t>
            </a:r>
            <a:endParaRPr lang="en-US" sz="1400" b="1" spc="0" dirty="0" smtClean="0">
              <a:solidFill>
                <a:srgbClr val="000000"/>
              </a:solidFill>
              <a:latin typeface="Arial" panose="22635452340000000000" pitchFamily="2"/>
            </a:endParaRPr>
          </a:p>
          <a:p>
            <a:pPr marL="1280160" marR="1005840" indent="-960120" algn="ctr">
              <a:lnSpc>
                <a:spcPts val="1500"/>
              </a:lnSpc>
              <a:spcAft>
                <a:spcPts val="495"/>
              </a:spcAft>
            </a:pPr>
            <a:r>
              <a:rPr lang="en-US" sz="1400" b="1" spc="0" dirty="0" smtClean="0">
                <a:solidFill>
                  <a:srgbClr val="000000"/>
                </a:solidFill>
                <a:latin typeface="Arial" panose="22635452340000000000" pitchFamily="2"/>
              </a:rPr>
              <a:t>Checklist </a:t>
            </a:r>
            <a:endParaRPr lang="en-US" sz="1400" b="1" spc="0" dirty="0">
              <a:solidFill>
                <a:srgbClr val="000000"/>
              </a:solidFill>
              <a:latin typeface="Arial" panose="22635452340000000000" pitchFamily="2"/>
            </a:endParaRPr>
          </a:p>
        </p:txBody>
      </p:sp>
      <p:graphicFrame>
        <p:nvGraphicFramePr>
          <p:cNvPr id="7" name="table 7"/>
          <p:cNvGraphicFramePr>
            <a:graphicFrameLocks noGrp="1"/>
          </p:cNvGraphicFramePr>
          <p:nvPr/>
        </p:nvGraphicFramePr>
        <p:xfrm>
          <a:off x="1136650" y="3056890"/>
          <a:ext cx="5702935" cy="1313815"/>
        </p:xfrm>
        <a:graphic>
          <a:graphicData uri="http://schemas.openxmlformats.org/drawingml/2006/table">
            <a:tbl>
              <a:tblPr/>
              <a:tblGrid>
                <a:gridCol w="478790"/>
                <a:gridCol w="4227195"/>
                <a:gridCol w="329565"/>
                <a:gridCol w="328930"/>
                <a:gridCol w="338455"/>
              </a:tblGrid>
              <a:tr h="2832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485"/>
                        </a:spcBef>
                        <a:spcAft>
                          <a:spcPts val="365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3090" indent="0" algn="r">
                        <a:lnSpc>
                          <a:spcPts val="1500"/>
                        </a:lnSpc>
                        <a:spcBef>
                          <a:spcPts val="380"/>
                        </a:spcBef>
                        <a:spcAft>
                          <a:spcPts val="235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EXIT AISLES AND PASSAGEWAYS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</a:t>
                      </a:r>
                      <a:r>
                        <a:t/>
                      </a:r>
                      <a:br/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00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100"/>
                        </a:spcAft>
                      </a:pPr>
                      <a:r>
                        <a:rPr lang="en-US" sz="1200" b="1" spc="-6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65"/>
                        </a:spcBef>
                        <a:spcAft>
                          <a:spcPts val="1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work area exits &amp; aisles unobstructed?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95"/>
                        </a:spcAft>
                      </a:pPr>
                      <a:r>
                        <a:rPr lang="en-US" sz="1200" b="1" spc="-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1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walkways free of welding leads, hoses, material, etc.?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95"/>
                        </a:spcAft>
                      </a:pPr>
                      <a:r>
                        <a:rPr lang="en-US" sz="1200" b="1" spc="-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1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walkways free of slipping hazards?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920"/>
                        </a:spcBef>
                        <a:spcAft>
                          <a:spcPts val="790"/>
                        </a:spcAft>
                      </a:pPr>
                      <a:r>
                        <a:rPr lang="en-US" sz="1200" b="1" spc="-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A4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25780" indent="0" algn="l">
                        <a:lnSpc>
                          <a:spcPts val="1200"/>
                        </a:lnSpc>
                        <a:spcBef>
                          <a:spcPts val="375"/>
                        </a:spcBef>
                        <a:spcAft>
                          <a:spcPts val="17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Materials/equipment stored such that sharp objects will not interfere with the walkway?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95709"/>
              </p:ext>
            </p:extLst>
          </p:nvPr>
        </p:nvGraphicFramePr>
        <p:xfrm>
          <a:off x="1143000" y="2042160"/>
          <a:ext cx="6171565" cy="890270"/>
        </p:xfrm>
        <a:graphic>
          <a:graphicData uri="http://schemas.openxmlformats.org/drawingml/2006/table">
            <a:tbl>
              <a:tblPr/>
              <a:tblGrid>
                <a:gridCol w="1835150"/>
                <a:gridCol w="208280"/>
                <a:gridCol w="1456690"/>
                <a:gridCol w="208280"/>
                <a:gridCol w="2254885"/>
                <a:gridCol w="208280"/>
              </a:tblGrid>
              <a:tr h="207010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10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INSPECTOR : </a:t>
                      </a:r>
                      <a:endParaRPr lang="en-US" sz="1400" spc="-1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idx="10"/>
          </p:nvPr>
        </p:nvSpPr>
        <p:spPr>
          <a:xfrm>
            <a:off x="1149985" y="950595"/>
            <a:ext cx="497840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60">
                <a:solidFill>
                  <a:srgbClr val="000000"/>
                </a:solidFill>
                <a:latin typeface="Times New Roman" panose="22635452340000000000" pitchFamily="1"/>
              </a:rPr>
              <a:t>Date: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222375" y="1426210"/>
            <a:ext cx="1106170" cy="205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400" spc="-45" dirty="0" smtClean="0">
                <a:solidFill>
                  <a:srgbClr val="000000"/>
                </a:solidFill>
                <a:latin typeface="Times New Roman" panose="22635452340000000000" pitchFamily="1"/>
              </a:rPr>
              <a:t>Location::</a:t>
            </a:r>
            <a:endParaRPr lang="en-US" sz="1400" spc="-45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1127760" y="5523230"/>
            <a:ext cx="1481455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20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915685"/>
              </p:ext>
            </p:extLst>
          </p:nvPr>
        </p:nvGraphicFramePr>
        <p:xfrm>
          <a:off x="1136650" y="6394450"/>
          <a:ext cx="5702935" cy="1152525"/>
        </p:xfrm>
        <a:graphic>
          <a:graphicData uri="http://schemas.openxmlformats.org/drawingml/2006/table">
            <a:tbl>
              <a:tblPr/>
              <a:tblGrid>
                <a:gridCol w="478790"/>
                <a:gridCol w="4227195"/>
                <a:gridCol w="329565"/>
                <a:gridCol w="328930"/>
                <a:gridCol w="338455"/>
              </a:tblGrid>
              <a:tr h="3016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60"/>
                        </a:spcBef>
                        <a:spcAft>
                          <a:spcPts val="43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B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03350" indent="0" algn="r">
                        <a:lnSpc>
                          <a:spcPts val="1500"/>
                        </a:lnSpc>
                        <a:spcBef>
                          <a:spcPts val="595"/>
                        </a:spcBef>
                        <a:spcAft>
                          <a:spcPts val="160"/>
                        </a:spcAft>
                      </a:pPr>
                      <a:r>
                        <a:rPr lang="en-US" sz="1400" b="1" spc="-1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HOUSEKEEPING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95"/>
                        </a:spcBef>
                        <a:spcAft>
                          <a:spcPts val="520"/>
                        </a:spcAft>
                      </a:pPr>
                      <a:r>
                        <a:rPr lang="en-US" sz="800" b="1" spc="-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415"/>
                        </a:spcBef>
                        <a:spcAft>
                          <a:spcPts val="65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</a:t>
                      </a:r>
                      <a:r>
                        <a:t/>
                      </a:r>
                      <a:br/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95"/>
                        </a:spcBef>
                        <a:spcAft>
                          <a:spcPts val="520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100"/>
                        </a:spcAft>
                      </a:pPr>
                      <a:r>
                        <a:rPr lang="en-US" sz="1200" b="1" spc="-8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B1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1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work areas clean and free of debris?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7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B2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work areas free of material spills and are dip pans clean?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95"/>
                        </a:spcBef>
                        <a:spcAft>
                          <a:spcPts val="75"/>
                        </a:spcAft>
                      </a:pPr>
                      <a:r>
                        <a:rPr lang="en-US" sz="1200" b="1" spc="-3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B3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Adequate room to maneuver?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5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200"/>
                        </a:spcBef>
                        <a:spcAft>
                          <a:spcPts val="120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B4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85"/>
                        </a:spcBef>
                        <a:spcAft>
                          <a:spcPts val="3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All material stacked securely?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idx="10"/>
          </p:nvPr>
        </p:nvSpPr>
        <p:spPr>
          <a:xfrm>
            <a:off x="1127760" y="7903210"/>
            <a:ext cx="1161415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37210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0">
                <a:solidFill>
                  <a:srgbClr val="000000"/>
                </a:solidFill>
                <a:latin typeface="Times New Roman" panose="22635452340000000000" pitchFamily="1"/>
              </a:rPr>
              <a:t>C1.6.a.1 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127760" y="5882640"/>
            <a:ext cx="57372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4" name="Straight Connector 23"/>
          <p:cNvCxnSpPr/>
          <p:nvPr/>
        </p:nvCxnSpPr>
        <p:spPr>
          <a:xfrm>
            <a:off x="1127760" y="6035040"/>
            <a:ext cx="57372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5" name="Straight Connector 24"/>
          <p:cNvCxnSpPr/>
          <p:nvPr/>
        </p:nvCxnSpPr>
        <p:spPr>
          <a:xfrm>
            <a:off x="1127760" y="6187440"/>
            <a:ext cx="57372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6" name="Straight Connector 25"/>
          <p:cNvCxnSpPr/>
          <p:nvPr/>
        </p:nvCxnSpPr>
        <p:spPr>
          <a:xfrm>
            <a:off x="1127760" y="8263255"/>
            <a:ext cx="572198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7" name="Straight Connector 26"/>
          <p:cNvCxnSpPr/>
          <p:nvPr/>
        </p:nvCxnSpPr>
        <p:spPr>
          <a:xfrm>
            <a:off x="1127760" y="8415655"/>
            <a:ext cx="572198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8" name="Straight Connector 27"/>
          <p:cNvCxnSpPr/>
          <p:nvPr/>
        </p:nvCxnSpPr>
        <p:spPr>
          <a:xfrm>
            <a:off x="1127760" y="8583295"/>
            <a:ext cx="572198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29" name="Straight Connector 28"/>
          <p:cNvCxnSpPr/>
          <p:nvPr/>
        </p:nvCxnSpPr>
        <p:spPr>
          <a:xfrm>
            <a:off x="2289175" y="8110855"/>
            <a:ext cx="45605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0" name="Straight Connector 29"/>
          <p:cNvCxnSpPr/>
          <p:nvPr/>
        </p:nvCxnSpPr>
        <p:spPr>
          <a:xfrm>
            <a:off x="2609215" y="5730240"/>
            <a:ext cx="42557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1" name="Straight Connector 30"/>
          <p:cNvCxnSpPr/>
          <p:nvPr/>
        </p:nvCxnSpPr>
        <p:spPr>
          <a:xfrm>
            <a:off x="1127760" y="5718175"/>
            <a:ext cx="148145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32" name="Straight Connector 31"/>
          <p:cNvCxnSpPr/>
          <p:nvPr/>
        </p:nvCxnSpPr>
        <p:spPr>
          <a:xfrm>
            <a:off x="1127760" y="8098790"/>
            <a:ext cx="116141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idx="10"/>
          </p:nvPr>
        </p:nvSpPr>
        <p:spPr>
          <a:xfrm>
            <a:off x="886460" y="5111750"/>
            <a:ext cx="13474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40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28547"/>
              </p:ext>
            </p:extLst>
          </p:nvPr>
        </p:nvGraphicFramePr>
        <p:xfrm>
          <a:off x="911225" y="6016625"/>
          <a:ext cx="5727065" cy="875665"/>
        </p:xfrm>
        <a:graphic>
          <a:graphicData uri="http://schemas.openxmlformats.org/drawingml/2006/table">
            <a:tbl>
              <a:tblPr/>
              <a:tblGrid>
                <a:gridCol w="582295"/>
                <a:gridCol w="4785360"/>
                <a:gridCol w="359410"/>
              </a:tblGrid>
              <a:tr h="2806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460"/>
                        </a:spcBef>
                        <a:spcAft>
                          <a:spcPts val="33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508760" indent="0" algn="r"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175"/>
                        </a:spcAft>
                      </a:pPr>
                      <a:r>
                        <a:rPr lang="en-US" sz="14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LOCKOUT / TAGOUT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0"/>
                        </a:spcBef>
                        <a:spcAft>
                          <a:spcPts val="885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8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100"/>
                        </a:lnSpc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Is a group lockout / </a:t>
                      </a:r>
                      <a:r>
                        <a:rPr lang="en-US" sz="1100" spc="0" dirty="0" err="1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tagout</a:t>
                      </a: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box </a:t>
                      </a:r>
                      <a:r>
                        <a:rPr lang="en-US" sz="1100" spc="0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provided?</a:t>
                      </a:r>
                      <a:endParaRPr lang="en-US" sz="1100" spc="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D2 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50235" marR="0" indent="0" algn="l">
                        <a:lnSpc>
                          <a:spcPts val="11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he group lock box?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7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225"/>
                        </a:spcBef>
                        <a:spcAft>
                          <a:spcPts val="135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D3 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85"/>
                        </a:spcBef>
                        <a:spcAft>
                          <a:spcPts val="85"/>
                        </a:spcAft>
                      </a:pP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lockout / </a:t>
                      </a:r>
                      <a:r>
                        <a:rPr lang="en-US" sz="1100" spc="0" dirty="0" err="1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tagout</a:t>
                      </a: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procedures being </a:t>
                      </a:r>
                      <a:r>
                        <a:rPr lang="en-US" sz="1100" spc="0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followed? </a:t>
                      </a:r>
                      <a:endParaRPr lang="en-US" sz="1100" spc="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886460" y="7616825"/>
            <a:ext cx="1243965" cy="19875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-1" y="8446770"/>
            <a:ext cx="6636385" cy="1167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051560" marR="0" indent="0" algn="l">
              <a:lnSpc>
                <a:spcPct val="95999"/>
              </a:lnSpc>
              <a:spcAft>
                <a:spcPts val="0"/>
              </a:spcAft>
              <a:tabLst>
                <a:tab pos="4343400" algn="r"/>
                <a:tab pos="5715000" algn="l"/>
              </a:tabLs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 FIRE PROTECTION SAFE AT </a:t>
            </a:r>
          </a:p>
          <a:p>
            <a:pPr marL="0" marR="0" indent="0" algn="r">
              <a:lnSpc>
                <a:spcPct val="95999"/>
              </a:lnSpc>
              <a:spcBef>
                <a:spcPts val="5982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RISK N/A </a:t>
            </a:r>
          </a:p>
          <a:p>
            <a:pPr marL="1051560" marR="0" indent="0" algn="l">
              <a:lnSpc>
                <a:spcPct val="95999"/>
              </a:lnSpc>
              <a:spcBef>
                <a:spcPts val="59580"/>
              </a:spcBef>
              <a:spcAft>
                <a:spcPts val="0"/>
              </a:spcAft>
              <a:tabLst>
                <a:tab pos="4343400" algn="r"/>
              </a:tabLs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C1 Fire extinguisher inspection within last 30 days?  </a:t>
            </a:r>
          </a:p>
          <a:p>
            <a:pPr marL="1051560" marR="0" indent="0" algn="l">
              <a:lnSpc>
                <a:spcPct val="95999"/>
              </a:lnSpc>
              <a:spcBef>
                <a:spcPts val="5773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C2 Fire extinguishers fully charged with seal and tags in place?  </a:t>
            </a:r>
          </a:p>
          <a:p>
            <a:pPr marL="1051560" marR="0" indent="0" algn="l">
              <a:lnSpc>
                <a:spcPct val="95999"/>
              </a:lnSpc>
              <a:spcBef>
                <a:spcPts val="5608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C3 Fire extinguishers in designated location?  </a:t>
            </a:r>
          </a:p>
          <a:p>
            <a:pPr marL="1051560" marR="0" indent="0" algn="l">
              <a:lnSpc>
                <a:spcPct val="95999"/>
              </a:lnSpc>
              <a:spcBef>
                <a:spcPts val="5442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C4 Fire extinguishers unobstructed and in good condition?  </a:t>
            </a:r>
          </a:p>
          <a:p>
            <a:pPr marL="1051560" marR="0" indent="0" algn="l">
              <a:lnSpc>
                <a:spcPct val="95999"/>
              </a:lnSpc>
              <a:spcBef>
                <a:spcPts val="5276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C5 Ignition sources 35 ft. away from Flammable Materials?  </a:t>
            </a:r>
          </a:p>
          <a:p>
            <a:pPr marL="1417320" marR="0" indent="0" algn="l">
              <a:lnSpc>
                <a:spcPct val="95999"/>
              </a:lnSpc>
              <a:spcBef>
                <a:spcPts val="5111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Is there a trained fire watch designated during all Hot work activities </a:t>
            </a:r>
          </a:p>
          <a:p>
            <a:pPr marL="1051560" marR="0" indent="0" algn="l">
              <a:lnSpc>
                <a:spcPct val="95999"/>
              </a:lnSpc>
              <a:spcBef>
                <a:spcPts val="4945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C6 and is there the appropriate number of fire watch (i.e. On each level, </a:t>
            </a:r>
          </a:p>
          <a:p>
            <a:pPr marL="1417320" marR="0" indent="0" algn="l">
              <a:lnSpc>
                <a:spcPct val="95999"/>
              </a:lnSpc>
              <a:spcBef>
                <a:spcPts val="4818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etc.)?  </a:t>
            </a:r>
          </a:p>
          <a:p>
            <a:pPr marL="1051560" marR="0" indent="0" algn="l">
              <a:lnSpc>
                <a:spcPct val="95999"/>
              </a:lnSpc>
              <a:spcBef>
                <a:spcPts val="453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C7 </a:t>
            </a:r>
          </a:p>
          <a:p>
            <a:pPr marL="1417320" marR="0" indent="0" algn="l">
              <a:lnSpc>
                <a:spcPct val="95999"/>
              </a:lnSpc>
              <a:spcBef>
                <a:spcPts val="4693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Is there a continuous gas detection meter calibrated and being used </a:t>
            </a:r>
          </a:p>
          <a:p>
            <a:pPr marL="1417320" marR="0" indent="0" algn="l">
              <a:lnSpc>
                <a:spcPct val="95999"/>
              </a:lnSpc>
              <a:spcBef>
                <a:spcPts val="4489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by the fire watch? </a:t>
            </a:r>
          </a:p>
          <a:p>
            <a:pPr marL="1051560" marR="0" indent="0" algn="l">
              <a:lnSpc>
                <a:spcPct val="95999"/>
              </a:lnSpc>
              <a:spcBef>
                <a:spcPts val="4403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C8 Does the fire watch remain on site 30 minutes after hot work is shut </a:t>
            </a:r>
          </a:p>
          <a:p>
            <a:pPr marL="1417320" marR="0" indent="0" algn="l">
              <a:lnSpc>
                <a:spcPct val="95999"/>
              </a:lnSpc>
              <a:spcBef>
                <a:spcPts val="4187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down?  </a:t>
            </a:r>
          </a:p>
          <a:p>
            <a:pPr marL="1417320" marR="0" indent="0" algn="l">
              <a:lnSpc>
                <a:spcPct val="95999"/>
              </a:lnSpc>
              <a:spcBef>
                <a:spcPts val="4112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Is platform shut-in at the SSV, if welding or burning is performed </a:t>
            </a:r>
          </a:p>
          <a:p>
            <a:pPr marL="1051560" marR="0" indent="0" algn="l">
              <a:lnSpc>
                <a:spcPct val="95999"/>
              </a:lnSpc>
              <a:spcBef>
                <a:spcPts val="393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C9 </a:t>
            </a:r>
          </a:p>
          <a:p>
            <a:pPr marL="1417320" marR="0" indent="0" algn="l">
              <a:lnSpc>
                <a:spcPct val="95999"/>
              </a:lnSpc>
              <a:spcBef>
                <a:spcPts val="3774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MMS Approved Welding and Burning Plan being followed? If not, </a:t>
            </a:r>
          </a:p>
          <a:p>
            <a:pPr marL="1417320" marR="0" indent="0" algn="l">
              <a:lnSpc>
                <a:spcPct val="95999"/>
              </a:lnSpc>
              <a:spcBef>
                <a:spcPts val="3676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Shut Down Hot Work!!!  </a:t>
            </a:r>
          </a:p>
          <a:p>
            <a:pPr marL="1417320" marR="0" indent="0" algn="l">
              <a:lnSpc>
                <a:spcPct val="95999"/>
              </a:lnSpc>
              <a:spcBef>
                <a:spcPts val="3572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Are equipment containing hydrocarbon or flammable substances </a:t>
            </a:r>
          </a:p>
          <a:p>
            <a:pPr marL="1051560" marR="0" indent="0" algn="l">
              <a:lnSpc>
                <a:spcPct val="95999"/>
              </a:lnSpc>
              <a:spcBef>
                <a:spcPts val="3388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C10 </a:t>
            </a:r>
          </a:p>
          <a:p>
            <a:pPr marL="1417320" marR="0" indent="0" algn="l">
              <a:lnSpc>
                <a:spcPct val="95999"/>
              </a:lnSpc>
              <a:spcBef>
                <a:spcPts val="3287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impractical, is equipment shielded? </a:t>
            </a:r>
          </a:p>
          <a:p>
            <a:pPr marL="1417320" marR="0" indent="0" algn="l">
              <a:lnSpc>
                <a:spcPct val="95999"/>
              </a:lnSpc>
              <a:spcBef>
                <a:spcPts val="3136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Are equipment containing hydrocarbon or flammable substances at </a:t>
            </a:r>
          </a:p>
          <a:p>
            <a:pPr marL="1051560" marR="0" indent="0" algn="l">
              <a:lnSpc>
                <a:spcPct val="95999"/>
              </a:lnSpc>
              <a:spcBef>
                <a:spcPts val="2953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C11 </a:t>
            </a:r>
          </a:p>
          <a:p>
            <a:pPr marL="1417320" marR="0" indent="0" algn="l">
              <a:lnSpc>
                <a:spcPct val="95999"/>
              </a:lnSpc>
              <a:spcBef>
                <a:spcPts val="2800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from point of impact? If relocation is impractical, is equipment </a:t>
            </a:r>
          </a:p>
          <a:p>
            <a:pPr marL="1417320" marR="0" indent="0" algn="l">
              <a:lnSpc>
                <a:spcPct val="95999"/>
              </a:lnSpc>
              <a:spcBef>
                <a:spcPts val="27015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22635452340000000000" pitchFamily="2"/>
              </a:rPr>
              <a:t>shielded?  </a:t>
            </a:r>
          </a:p>
          <a:p>
            <a:pPr marL="914400" marR="0" indent="0" algn="l">
              <a:lnSpc>
                <a:spcPts val="1100"/>
              </a:lnSpc>
              <a:spcBef>
                <a:spcPts val="35180"/>
              </a:spcBef>
              <a:spcAft>
                <a:spcPts val="45"/>
              </a:spcAft>
            </a:pPr>
            <a:r>
              <a:rPr lang="en-US" sz="1000" spc="0" dirty="0">
                <a:solidFill>
                  <a:srgbClr val="000000"/>
                </a:solidFill>
                <a:latin typeface="Times New Roman" panose="22635452340000000000" pitchFamily="1"/>
              </a:rPr>
              <a:t>C1.6.a.2 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886460" y="547116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4" name="Straight Connector 43"/>
          <p:cNvCxnSpPr/>
          <p:nvPr/>
        </p:nvCxnSpPr>
        <p:spPr>
          <a:xfrm>
            <a:off x="886460" y="562356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5" name="Straight Connector 44"/>
          <p:cNvCxnSpPr/>
          <p:nvPr/>
        </p:nvCxnSpPr>
        <p:spPr>
          <a:xfrm>
            <a:off x="886460" y="577596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6" name="Straight Connector 45"/>
          <p:cNvCxnSpPr/>
          <p:nvPr/>
        </p:nvCxnSpPr>
        <p:spPr>
          <a:xfrm>
            <a:off x="886460" y="797941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7" name="Straight Connector 46"/>
          <p:cNvCxnSpPr/>
          <p:nvPr/>
        </p:nvCxnSpPr>
        <p:spPr>
          <a:xfrm>
            <a:off x="886460" y="813181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8" name="Straight Connector 47"/>
          <p:cNvCxnSpPr/>
          <p:nvPr/>
        </p:nvCxnSpPr>
        <p:spPr>
          <a:xfrm>
            <a:off x="886460" y="828929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49" name="Straight Connector 48"/>
          <p:cNvCxnSpPr/>
          <p:nvPr/>
        </p:nvCxnSpPr>
        <p:spPr>
          <a:xfrm>
            <a:off x="2130425" y="7827010"/>
            <a:ext cx="45180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0" name="Straight Connector 49"/>
          <p:cNvCxnSpPr/>
          <p:nvPr/>
        </p:nvCxnSpPr>
        <p:spPr>
          <a:xfrm>
            <a:off x="2233930" y="5318760"/>
            <a:ext cx="440245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1" name="Straight Connector 50"/>
          <p:cNvCxnSpPr/>
          <p:nvPr/>
        </p:nvCxnSpPr>
        <p:spPr>
          <a:xfrm>
            <a:off x="886460" y="5306695"/>
            <a:ext cx="13474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52" name="Straight Connector 51"/>
          <p:cNvCxnSpPr/>
          <p:nvPr/>
        </p:nvCxnSpPr>
        <p:spPr>
          <a:xfrm>
            <a:off x="886460" y="7827010"/>
            <a:ext cx="124396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3385"/>
              </p:ext>
            </p:extLst>
          </p:nvPr>
        </p:nvGraphicFramePr>
        <p:xfrm>
          <a:off x="639444" y="381000"/>
          <a:ext cx="6275705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495800"/>
                <a:gridCol w="457200"/>
                <a:gridCol w="457200"/>
                <a:gridCol w="408305"/>
              </a:tblGrid>
              <a:tr h="42991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FIRE</a:t>
                      </a:r>
                      <a:r>
                        <a:rPr lang="en-US" sz="2000" b="1" baseline="0" dirty="0" smtClean="0"/>
                        <a:t> PROTECTION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SAFE</a:t>
                      </a:r>
                      <a:endParaRPr 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AT</a:t>
                      </a:r>
                    </a:p>
                    <a:p>
                      <a:pPr algn="ctr"/>
                      <a:r>
                        <a:rPr lang="en-US" sz="1050" b="1" dirty="0" smtClean="0"/>
                        <a:t>RISK</a:t>
                      </a:r>
                      <a:endParaRPr 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N/A</a:t>
                      </a:r>
                      <a:endParaRPr lang="en-US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C1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Fire Extinguisher inspection within</a:t>
                      </a:r>
                      <a:r>
                        <a:rPr lang="en-US" sz="1400" baseline="0" dirty="0" smtClean="0"/>
                        <a:t> the last 30 days?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C2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Fire extinguishers</a:t>
                      </a:r>
                      <a:r>
                        <a:rPr lang="en-US" sz="1400" baseline="0" dirty="0" smtClean="0"/>
                        <a:t> fully charged with seal and tags in place?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C3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Fire extinguishers</a:t>
                      </a:r>
                      <a:r>
                        <a:rPr lang="en-US" sz="1400" baseline="0" dirty="0" smtClean="0"/>
                        <a:t> in designated location?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C4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Ignition sources 35ft. Away from flammable materials?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C5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 there a trained fire watch designated</a:t>
                      </a:r>
                      <a:r>
                        <a:rPr lang="en-US" sz="1400" baseline="0" dirty="0" smtClean="0"/>
                        <a:t> during all Hot work activities and is there the appropriate number of fire watch (</a:t>
                      </a:r>
                      <a:r>
                        <a:rPr lang="en-US" sz="1400" baseline="0" dirty="0" err="1" smtClean="0"/>
                        <a:t>i.e</a:t>
                      </a:r>
                      <a:r>
                        <a:rPr lang="en-US" sz="1400" baseline="0" dirty="0" smtClean="0"/>
                        <a:t> On each level,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)?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C6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Are equipment</a:t>
                      </a:r>
                      <a:r>
                        <a:rPr lang="en-US" sz="1200" baseline="0" dirty="0" smtClean="0"/>
                        <a:t> containing hydrocarbon or flammable substances relocated 35’ horizontally from work area?  If relocation is impractical, is equipment shielded?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4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C7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 equipment containing hydrocarbon or flammable substances at lower levels where slag sparks could fall, </a:t>
                      </a:r>
                      <a:r>
                        <a:rPr lang="en-US" sz="1200" dirty="0" err="1" smtClean="0"/>
                        <a:t>relocted</a:t>
                      </a:r>
                      <a:r>
                        <a:rPr lang="en-US" sz="1200" dirty="0" smtClean="0"/>
                        <a:t> 35’ horizontally from point of </a:t>
                      </a:r>
                      <a:r>
                        <a:rPr lang="en-US" sz="1200" dirty="0" err="1" smtClean="0"/>
                        <a:t>mpact</a:t>
                      </a:r>
                      <a:r>
                        <a:rPr lang="en-US" sz="1200" dirty="0" smtClean="0"/>
                        <a:t>?  If relocation is impractical, is equipment shielded?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table 57"/>
          <p:cNvGraphicFramePr>
            <a:graphicFrameLocks noGrp="1"/>
          </p:cNvGraphicFramePr>
          <p:nvPr/>
        </p:nvGraphicFramePr>
        <p:xfrm>
          <a:off x="1136650" y="600710"/>
          <a:ext cx="5730240" cy="1270635"/>
        </p:xfrm>
        <a:graphic>
          <a:graphicData uri="http://schemas.openxmlformats.org/drawingml/2006/table">
            <a:tbl>
              <a:tblPr/>
              <a:tblGrid>
                <a:gridCol w="514985"/>
                <a:gridCol w="4294505"/>
                <a:gridCol w="287020"/>
                <a:gridCol w="283210"/>
                <a:gridCol w="350520"/>
              </a:tblGrid>
              <a:tr h="2895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05"/>
                        </a:spcBef>
                        <a:spcAft>
                          <a:spcPts val="375"/>
                        </a:spcAft>
                      </a:pPr>
                      <a:r>
                        <a:rPr lang="en-US" sz="12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207135" marR="0" indent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545"/>
                        </a:spcAft>
                      </a:pPr>
                      <a:r>
                        <a:rPr lang="en-US" sz="1400" b="1" spc="-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ELECTRICAL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65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7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" algn="l">
                        <a:lnSpc>
                          <a:spcPts val="900"/>
                        </a:lnSpc>
                        <a:spcBef>
                          <a:spcPts val="415"/>
                        </a:spcBef>
                        <a:spcAft>
                          <a:spcPts val="15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65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965"/>
                        </a:spcBef>
                        <a:spcAft>
                          <a:spcPts val="805"/>
                        </a:spcAft>
                      </a:pPr>
                      <a:r>
                        <a:rPr lang="en-US" sz="1200" b="1" spc="-7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2860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23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All 3-prong extension cords in good condition? (i.e. no tape, cuts, burns, etc.)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66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68580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ground fault circuit interrupters (GFCI) provided on all temporary electrical equipment?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60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E3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Cords on electrical tools in good condition?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1119505" y="2078990"/>
            <a:ext cx="154432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61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0476"/>
              </p:ext>
            </p:extLst>
          </p:nvPr>
        </p:nvGraphicFramePr>
        <p:xfrm>
          <a:off x="1158240" y="2825750"/>
          <a:ext cx="5684520" cy="2557145"/>
        </p:xfrm>
        <a:graphic>
          <a:graphicData uri="http://schemas.openxmlformats.org/drawingml/2006/table">
            <a:tbl>
              <a:tblPr/>
              <a:tblGrid>
                <a:gridCol w="454025"/>
                <a:gridCol w="4312920"/>
                <a:gridCol w="314325"/>
                <a:gridCol w="310515"/>
                <a:gridCol w="292735"/>
              </a:tblGrid>
              <a:tr h="2984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30"/>
                        </a:spcBef>
                        <a:spcAft>
                          <a:spcPts val="40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512570" indent="0" algn="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57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WELDING EQUIPMENT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5"/>
                        </a:spcBef>
                        <a:spcAft>
                          <a:spcPts val="1025"/>
                        </a:spcAft>
                      </a:pPr>
                      <a:r>
                        <a:rPr lang="en-US" sz="8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5"/>
                        </a:spcBef>
                        <a:spcAft>
                          <a:spcPts val="115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</a:t>
                      </a:r>
                      <a:r>
                        <a:t/>
                      </a:r>
                      <a:br/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RISK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5"/>
                        </a:spcBef>
                        <a:spcAft>
                          <a:spcPts val="1025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915"/>
                        </a:spcBef>
                        <a:spcAft>
                          <a:spcPts val="835"/>
                        </a:spcAft>
                      </a:pPr>
                      <a:r>
                        <a:rPr lang="en-US" sz="1200" b="1" spc="-8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74320" indent="0" algn="l">
                        <a:lnSpc>
                          <a:spcPts val="1200"/>
                        </a:lnSpc>
                        <a:spcBef>
                          <a:spcPts val="355"/>
                        </a:spcBef>
                        <a:spcAft>
                          <a:spcPts val="23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Compressed gas and oxygen cylinders stored in upright position with protective caps, properly secured?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845"/>
                        </a:spcBef>
                        <a:spcAft>
                          <a:spcPts val="780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88620" indent="0" algn="l">
                        <a:lnSpc>
                          <a:spcPts val="1200"/>
                        </a:lnSpc>
                        <a:spcBef>
                          <a:spcPts val="355"/>
                        </a:spcBef>
                        <a:spcAft>
                          <a:spcPts val="11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Oxygen and fuel gas cylinders separated (5 ft. noncombustible barrier or 20 ft. separation)?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115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4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Cylinders kept away from heat sources or stairs?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90"/>
                        </a:spcBef>
                        <a:spcAft>
                          <a:spcPts val="25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F4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280"/>
                        </a:spcAft>
                      </a:pPr>
                      <a:r>
                        <a:rPr lang="en-US" sz="1200" b="1" spc="-35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F6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15"/>
                        </a:spcBef>
                        <a:spcAft>
                          <a:spcPts val="230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F7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28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Welding leads completely insulated?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95"/>
                        </a:spcBef>
                        <a:spcAft>
                          <a:spcPts val="85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F8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1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Welding leads and torch hoses in good condition?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15"/>
                        </a:spcBef>
                        <a:spcAft>
                          <a:spcPts val="230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F9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30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welding screens in good condition?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2" name="Text Placeholder 61"/>
          <p:cNvSpPr>
            <a:spLocks noGrp="1"/>
          </p:cNvSpPr>
          <p:nvPr>
            <p:ph type="body" idx="10"/>
          </p:nvPr>
        </p:nvSpPr>
        <p:spPr>
          <a:xfrm>
            <a:off x="1119505" y="7049770"/>
            <a:ext cx="1364615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63" name="Text Placeholder 62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4292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5">
                <a:solidFill>
                  <a:srgbClr val="000000"/>
                </a:solidFill>
                <a:latin typeface="Times New Roman" panose="22635452340000000000" pitchFamily="1"/>
              </a:rPr>
              <a:t>C1.6.a.3 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1119505" y="243840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65" name="Straight Connector 64"/>
          <p:cNvCxnSpPr/>
          <p:nvPr/>
        </p:nvCxnSpPr>
        <p:spPr>
          <a:xfrm>
            <a:off x="1119505" y="259080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66" name="Straight Connector 65"/>
          <p:cNvCxnSpPr/>
          <p:nvPr/>
        </p:nvCxnSpPr>
        <p:spPr>
          <a:xfrm>
            <a:off x="1119505" y="274637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67" name="Straight Connector 66"/>
          <p:cNvCxnSpPr/>
          <p:nvPr/>
        </p:nvCxnSpPr>
        <p:spPr>
          <a:xfrm>
            <a:off x="1119505" y="740981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68" name="Straight Connector 67"/>
          <p:cNvCxnSpPr/>
          <p:nvPr/>
        </p:nvCxnSpPr>
        <p:spPr>
          <a:xfrm>
            <a:off x="1119505" y="756221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69" name="Straight Connector 68"/>
          <p:cNvCxnSpPr/>
          <p:nvPr/>
        </p:nvCxnSpPr>
        <p:spPr>
          <a:xfrm>
            <a:off x="1119505" y="771461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70" name="Straight Connector 69"/>
          <p:cNvCxnSpPr/>
          <p:nvPr/>
        </p:nvCxnSpPr>
        <p:spPr>
          <a:xfrm>
            <a:off x="1119505" y="786701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71" name="Straight Connector 70"/>
          <p:cNvCxnSpPr/>
          <p:nvPr/>
        </p:nvCxnSpPr>
        <p:spPr>
          <a:xfrm>
            <a:off x="2484120" y="7257415"/>
            <a:ext cx="44018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72" name="Straight Connector 71"/>
          <p:cNvCxnSpPr/>
          <p:nvPr/>
        </p:nvCxnSpPr>
        <p:spPr>
          <a:xfrm>
            <a:off x="2663825" y="2286000"/>
            <a:ext cx="42132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73" name="Straight Connector 72"/>
          <p:cNvCxnSpPr/>
          <p:nvPr/>
        </p:nvCxnSpPr>
        <p:spPr>
          <a:xfrm>
            <a:off x="1119505" y="2273935"/>
            <a:ext cx="15443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74" name="Straight Connector 73"/>
          <p:cNvCxnSpPr/>
          <p:nvPr/>
        </p:nvCxnSpPr>
        <p:spPr>
          <a:xfrm>
            <a:off x="1119505" y="7245350"/>
            <a:ext cx="136461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6755"/>
              </p:ext>
            </p:extLst>
          </p:nvPr>
        </p:nvGraphicFramePr>
        <p:xfrm>
          <a:off x="908050" y="572770"/>
          <a:ext cx="5730240" cy="2359025"/>
        </p:xfrm>
        <a:graphic>
          <a:graphicData uri="http://schemas.openxmlformats.org/drawingml/2006/table">
            <a:tbl>
              <a:tblPr/>
              <a:tblGrid>
                <a:gridCol w="579120"/>
                <a:gridCol w="4230370"/>
                <a:gridCol w="287020"/>
                <a:gridCol w="283210"/>
                <a:gridCol w="350520"/>
              </a:tblGrid>
              <a:tr h="2806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465"/>
                        </a:spcBef>
                        <a:spcAft>
                          <a:spcPts val="35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HAND AND POWER TOOLS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100"/>
                        </a:spcBef>
                        <a:spcAft>
                          <a:spcPts val="160"/>
                        </a:spcAft>
                      </a:pPr>
                      <a:r>
                        <a:rPr lang="en-US" sz="800" b="1" spc="-7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" algn="l">
                        <a:lnSpc>
                          <a:spcPts val="9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100"/>
                        </a:spcBef>
                        <a:spcAft>
                          <a:spcPts val="160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7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guards on portable grinders?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5"/>
                        </a:spcBef>
                        <a:spcAft>
                          <a:spcPts val="65"/>
                        </a:spcAft>
                      </a:pPr>
                      <a:r>
                        <a:rPr lang="en-US" sz="1200" b="1" spc="-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handles on portable grinders?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690"/>
                        </a:spcAft>
                      </a:pPr>
                      <a:r>
                        <a:rPr lang="en-US" sz="1200" b="1" spc="-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  <a:tabLst>
                          <a:tab pos="4160520" algn="r"/>
                        </a:tabLs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guards enclosing all rotating and moving equipment to </a:t>
                      </a:r>
                    </a:p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prevent physical contact?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420"/>
                        </a:spcBef>
                        <a:spcAft>
                          <a:spcPts val="1290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G4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88620" indent="0" algn="l">
                        <a:lnSpc>
                          <a:spcPts val="12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hand tools in good condition? (i.e. mushroomed heads, broken or fractured handles, bent or worn wrenches, handles wedged tightly in head of tools, etc.)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75"/>
                        </a:spcBef>
                        <a:spcAft>
                          <a:spcPts val="665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G5 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 indent="0" algn="just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cutting tools edges sharp so tool will move smoothly without binding or skipping?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G6 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tools stored in dry, secure locations?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20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G7 </a:t>
                      </a:r>
                      <a:endParaRPr lang="en-US" sz="1200" b="1" spc="-2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using the proper tool for the job?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887730" y="4178935"/>
            <a:ext cx="13982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83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04142"/>
              </p:ext>
            </p:extLst>
          </p:nvPr>
        </p:nvGraphicFramePr>
        <p:xfrm>
          <a:off x="908050" y="5233670"/>
          <a:ext cx="5730240" cy="2002155"/>
        </p:xfrm>
        <a:graphic>
          <a:graphicData uri="http://schemas.openxmlformats.org/drawingml/2006/table">
            <a:tbl>
              <a:tblPr/>
              <a:tblGrid>
                <a:gridCol w="530225"/>
                <a:gridCol w="4279265"/>
                <a:gridCol w="287020"/>
                <a:gridCol w="283210"/>
                <a:gridCol w="350520"/>
              </a:tblGrid>
              <a:tr h="2895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05"/>
                        </a:spcBef>
                        <a:spcAft>
                          <a:spcPts val="40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843280" indent="0" algn="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58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PERSONAL PROTECTIVE EQUIPMENT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140"/>
                        </a:spcBef>
                        <a:spcAft>
                          <a:spcPts val="210"/>
                        </a:spcAft>
                      </a:pPr>
                      <a:r>
                        <a:rPr lang="en-US" sz="800" b="1" spc="-7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" algn="l">
                        <a:lnSpc>
                          <a:spcPts val="9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1140"/>
                        </a:spcBef>
                        <a:spcAft>
                          <a:spcPts val="210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710"/>
                        </a:spcAft>
                      </a:pPr>
                      <a:r>
                        <a:rPr lang="en-US" sz="1200" b="1" spc="-8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6002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wearing Hard Hats, Safety Glasses, Proper Clothing and Steel Toed Boots? (i.e. clear safety glasses at night)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710"/>
                        </a:spcAft>
                      </a:pPr>
                      <a:r>
                        <a:rPr lang="en-US" sz="1200" b="1" spc="-35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1440" indent="0" algn="just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wearing face shields when applicable (i.e. grinding, burning, welding, and buffing operations)?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35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wearing hearing protection when needed?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685"/>
                        </a:spcAft>
                      </a:pPr>
                      <a:r>
                        <a:rPr lang="en-US" sz="1200" b="1" spc="-3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H4</a:t>
                      </a:r>
                      <a:endParaRPr lang="en-US" sz="1200" b="1" spc="-3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0574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using fall protection properly (i.e. anchor devices, 100% tied off, etc.)?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3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H5 </a:t>
                      </a:r>
                      <a:endParaRPr lang="en-US" sz="1200" b="1" spc="-3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employees using hand protection?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3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H6 </a:t>
                      </a:r>
                      <a:endParaRPr lang="en-US" sz="1200" b="1" spc="-3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the employees inspecting their PPE?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917575" y="9451975"/>
            <a:ext cx="426720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-60">
                <a:solidFill>
                  <a:srgbClr val="000000"/>
                </a:solidFill>
                <a:latin typeface="Times New Roman" panose="22635452340000000000" pitchFamily="1"/>
              </a:rPr>
              <a:t>C1.6.a.4 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887730" y="453834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86" name="Straight Connector 85"/>
          <p:cNvCxnSpPr/>
          <p:nvPr/>
        </p:nvCxnSpPr>
        <p:spPr>
          <a:xfrm>
            <a:off x="887730" y="469074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87" name="Straight Connector 86"/>
          <p:cNvCxnSpPr/>
          <p:nvPr/>
        </p:nvCxnSpPr>
        <p:spPr>
          <a:xfrm>
            <a:off x="887730" y="484314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88" name="Straight Connector 87"/>
          <p:cNvCxnSpPr/>
          <p:nvPr/>
        </p:nvCxnSpPr>
        <p:spPr>
          <a:xfrm>
            <a:off x="887730" y="499554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89" name="Straight Connector 88"/>
          <p:cNvCxnSpPr/>
          <p:nvPr/>
        </p:nvCxnSpPr>
        <p:spPr>
          <a:xfrm>
            <a:off x="2286000" y="4385945"/>
            <a:ext cx="436562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90" name="Straight Connector 89"/>
          <p:cNvCxnSpPr/>
          <p:nvPr/>
        </p:nvCxnSpPr>
        <p:spPr>
          <a:xfrm>
            <a:off x="887730" y="4373880"/>
            <a:ext cx="13982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1109980" y="444500"/>
            <a:ext cx="1352550" cy="20510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177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96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08010"/>
              </p:ext>
            </p:extLst>
          </p:nvPr>
        </p:nvGraphicFramePr>
        <p:xfrm>
          <a:off x="1136650" y="1576071"/>
          <a:ext cx="5730240" cy="2233930"/>
        </p:xfrm>
        <a:graphic>
          <a:graphicData uri="http://schemas.openxmlformats.org/drawingml/2006/table">
            <a:tbl>
              <a:tblPr/>
              <a:tblGrid>
                <a:gridCol w="475615"/>
                <a:gridCol w="4316095"/>
                <a:gridCol w="310515"/>
                <a:gridCol w="311150"/>
                <a:gridCol w="316865"/>
              </a:tblGrid>
              <a:tr h="30147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05"/>
                        </a:spcBef>
                        <a:spcAft>
                          <a:spcPts val="400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548130" indent="0" algn="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5"/>
                        </a:spcAft>
                      </a:pPr>
                      <a:r>
                        <a:rPr lang="en-US" sz="14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PORTABLE LADDERS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0"/>
                        </a:spcBef>
                        <a:spcAft>
                          <a:spcPts val="1000"/>
                        </a:spcAft>
                      </a:pPr>
                      <a:r>
                        <a:rPr lang="en-US" sz="800" b="1" spc="-4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5"/>
                        </a:spcBef>
                        <a:spcAft>
                          <a:spcPts val="9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</a:t>
                      </a:r>
                      <a:r>
                        <a:t/>
                      </a:r>
                      <a:br/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RISK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60"/>
                        </a:spcBef>
                        <a:spcAft>
                          <a:spcPts val="1000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9006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820"/>
                        </a:spcBef>
                        <a:spcAft>
                          <a:spcPts val="760"/>
                        </a:spcAft>
                      </a:pPr>
                      <a:r>
                        <a:rPr lang="en-US" sz="1200" b="1" spc="-8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9718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7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Ladder rungs clean and in good condition? (i.e. loose, corroded, bent, cracked or etc.)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15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940"/>
                        </a:spcBef>
                        <a:spcAft>
                          <a:spcPts val="85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8288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28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Ladder hinges in good working condition? (i.e. loose, bent, broken or etc.)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8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315"/>
                        </a:spcBef>
                        <a:spcAft>
                          <a:spcPts val="18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24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Ladder locking mechanism working properly?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65"/>
                        </a:spcAft>
                      </a:pPr>
                      <a:r>
                        <a:rPr lang="en-US" sz="1200" b="1" spc="-2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I4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Ladder side rails/legs in good condition?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526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70"/>
                        </a:spcBef>
                        <a:spcAft>
                          <a:spcPts val="40"/>
                        </a:spcAft>
                      </a:pPr>
                      <a:r>
                        <a:rPr lang="en-US" sz="1200" b="1" spc="-2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I5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Does ladder sit properly when the ladder is in place or extended?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88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90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I6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Ladder safety shoes in good condition and in place?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08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95"/>
                        </a:spcBef>
                        <a:spcAft>
                          <a:spcPts val="155"/>
                        </a:spcAft>
                      </a:pPr>
                      <a:endParaRPr lang="en-US" sz="1200" b="1" spc="-3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90"/>
                        </a:spcAft>
                      </a:pPr>
                      <a:endParaRPr lang="en-US" sz="1100" spc="0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7" name="Text Placeholder 96"/>
          <p:cNvSpPr>
            <a:spLocks noGrp="1"/>
          </p:cNvSpPr>
          <p:nvPr>
            <p:ph type="body" idx="10"/>
          </p:nvPr>
        </p:nvSpPr>
        <p:spPr>
          <a:xfrm>
            <a:off x="1109980" y="3864610"/>
            <a:ext cx="1130300" cy="19875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idx="10"/>
          </p:nvPr>
        </p:nvSpPr>
        <p:spPr>
          <a:xfrm>
            <a:off x="6371590" y="9451975"/>
            <a:ext cx="54292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35">
                <a:solidFill>
                  <a:srgbClr val="000000"/>
                </a:solidFill>
                <a:latin typeface="Times New Roman" panose="22635452340000000000" pitchFamily="1"/>
              </a:rPr>
              <a:t>C1.6.a.5 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109980" y="83820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3" name="Straight Connector 102"/>
          <p:cNvCxnSpPr/>
          <p:nvPr/>
        </p:nvCxnSpPr>
        <p:spPr>
          <a:xfrm>
            <a:off x="1109980" y="101473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4" name="Straight Connector 103"/>
          <p:cNvCxnSpPr/>
          <p:nvPr/>
        </p:nvCxnSpPr>
        <p:spPr>
          <a:xfrm>
            <a:off x="1109980" y="119189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5" name="Straight Connector 104"/>
          <p:cNvCxnSpPr/>
          <p:nvPr/>
        </p:nvCxnSpPr>
        <p:spPr>
          <a:xfrm>
            <a:off x="1109980" y="1368425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6" name="Straight Connector 105"/>
          <p:cNvCxnSpPr/>
          <p:nvPr/>
        </p:nvCxnSpPr>
        <p:spPr>
          <a:xfrm>
            <a:off x="1109980" y="422783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7" name="Straight Connector 106"/>
          <p:cNvCxnSpPr/>
          <p:nvPr/>
        </p:nvCxnSpPr>
        <p:spPr>
          <a:xfrm>
            <a:off x="1109980" y="438023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8" name="Straight Connector 107"/>
          <p:cNvCxnSpPr/>
          <p:nvPr/>
        </p:nvCxnSpPr>
        <p:spPr>
          <a:xfrm>
            <a:off x="1109980" y="453263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09" name="Straight Connector 108"/>
          <p:cNvCxnSpPr/>
          <p:nvPr/>
        </p:nvCxnSpPr>
        <p:spPr>
          <a:xfrm>
            <a:off x="1109980" y="4685030"/>
            <a:ext cx="578167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10" name="Straight Connector 109"/>
          <p:cNvCxnSpPr/>
          <p:nvPr/>
        </p:nvCxnSpPr>
        <p:spPr>
          <a:xfrm>
            <a:off x="2240280" y="4075430"/>
            <a:ext cx="462470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11" name="Straight Connector 110"/>
          <p:cNvCxnSpPr/>
          <p:nvPr/>
        </p:nvCxnSpPr>
        <p:spPr>
          <a:xfrm>
            <a:off x="2462530" y="661670"/>
            <a:ext cx="440245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12" name="Straight Connector 111"/>
          <p:cNvCxnSpPr/>
          <p:nvPr/>
        </p:nvCxnSpPr>
        <p:spPr>
          <a:xfrm>
            <a:off x="1109980" y="649605"/>
            <a:ext cx="135255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13" name="Straight Connector 112"/>
          <p:cNvCxnSpPr/>
          <p:nvPr/>
        </p:nvCxnSpPr>
        <p:spPr>
          <a:xfrm>
            <a:off x="1109980" y="4063365"/>
            <a:ext cx="113030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table 150"/>
          <p:cNvGraphicFramePr>
            <a:graphicFrameLocks noGrp="1"/>
          </p:cNvGraphicFramePr>
          <p:nvPr/>
        </p:nvGraphicFramePr>
        <p:xfrm>
          <a:off x="908050" y="600710"/>
          <a:ext cx="5730240" cy="2642235"/>
        </p:xfrm>
        <a:graphic>
          <a:graphicData uri="http://schemas.openxmlformats.org/drawingml/2006/table">
            <a:tbl>
              <a:tblPr/>
              <a:tblGrid>
                <a:gridCol w="530225"/>
                <a:gridCol w="4279265"/>
                <a:gridCol w="304800"/>
                <a:gridCol w="304800"/>
                <a:gridCol w="311150"/>
              </a:tblGrid>
              <a:tr h="28321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485"/>
                        </a:spcBef>
                        <a:spcAft>
                          <a:spcPts val="325"/>
                        </a:spcAft>
                      </a:pPr>
                      <a:r>
                        <a:rPr lang="en-US" sz="12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3995" indent="0" algn="r"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195"/>
                        </a:spcAft>
                      </a:pPr>
                      <a:r>
                        <a:rPr lang="en-US" sz="1400" b="1" spc="-1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SCAFFOLDING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05"/>
                        </a:spcBef>
                        <a:spcAft>
                          <a:spcPts val="450"/>
                        </a:spcAft>
                      </a:pPr>
                      <a:r>
                        <a:rPr lang="en-US" sz="800" b="1" spc="-5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 indent="45720" algn="l">
                        <a:lnSpc>
                          <a:spcPts val="9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05"/>
                        </a:spcBef>
                        <a:spcAft>
                          <a:spcPts val="450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665"/>
                        </a:spcAft>
                      </a:pPr>
                      <a:r>
                        <a:rPr lang="en-US" sz="1200" b="1" spc="-8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7150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Does the scaffolding have a toprail, midrail, and toe boards protecting all edges?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85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the toprail, midrail and toe boards installed properly?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420"/>
                        </a:spcBef>
                        <a:spcAft>
                          <a:spcPts val="1310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M3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74320" indent="0" algn="l">
                        <a:lnSpc>
                          <a:spcPts val="1200"/>
                        </a:lnSpc>
                        <a:spcBef>
                          <a:spcPts val="355"/>
                        </a:spcBef>
                        <a:spcAft>
                          <a:spcPts val="1215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If there is a potential to drop material and/or equipment from the scaffolding, is the area beneath and around the scaffolding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95"/>
                        </a:spcBef>
                        <a:spcAft>
                          <a:spcPts val="66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M4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97180" indent="0" algn="l">
                        <a:lnSpc>
                          <a:spcPts val="12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Has the scaffolding been inspected by a competent person who has signed and dated the yellow tag?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6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420"/>
                        </a:spcBef>
                        <a:spcAft>
                          <a:spcPts val="1335"/>
                        </a:spcAft>
                      </a:pPr>
                      <a:r>
                        <a:rPr lang="en-US" sz="1200" b="1" spc="-3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M5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14300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Does the yellow tag indicate 100% tie off/fall protection required or indicated any other hazards associated with the scaffold (i.e. missing midrail, etc.) identified?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770"/>
                        </a:spcBef>
                        <a:spcAft>
                          <a:spcPts val="710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M6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05740" indent="0" algn="l">
                        <a:lnSpc>
                          <a:spcPts val="12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Does the ladder extend 3 feet past the scaffolding landing? If not, is it identified on the scaffold tag as a hazard?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875665" y="3389630"/>
            <a:ext cx="1474470" cy="194945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graphicFrame>
        <p:nvGraphicFramePr>
          <p:cNvPr id="154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33047"/>
              </p:ext>
            </p:extLst>
          </p:nvPr>
        </p:nvGraphicFramePr>
        <p:xfrm>
          <a:off x="908050" y="4422775"/>
          <a:ext cx="5718175" cy="1944370"/>
        </p:xfrm>
        <a:graphic>
          <a:graphicData uri="http://schemas.openxmlformats.org/drawingml/2006/table">
            <a:tbl>
              <a:tblPr/>
              <a:tblGrid>
                <a:gridCol w="481330"/>
                <a:gridCol w="4297680"/>
                <a:gridCol w="311150"/>
                <a:gridCol w="311150"/>
                <a:gridCol w="316865"/>
              </a:tblGrid>
              <a:tr h="2895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510"/>
                        </a:spcBef>
                        <a:spcAft>
                          <a:spcPts val="375"/>
                        </a:spcAft>
                      </a:pPr>
                      <a:r>
                        <a:rPr lang="en-US" sz="1200" b="1" spc="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24560" indent="0" algn="r">
                        <a:lnSpc>
                          <a:spcPts val="1500"/>
                        </a:lnSpc>
                        <a:spcBef>
                          <a:spcPts val="400"/>
                        </a:spcBef>
                        <a:spcAft>
                          <a:spcPts val="27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TEAM WORK OF THE CREW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55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4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SAFE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385"/>
                        </a:spcBef>
                        <a:spcAft>
                          <a:spcPts val="20"/>
                        </a:spcAft>
                      </a:pPr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AT </a:t>
                      </a:r>
                      <a:r>
                        <a:t/>
                      </a:r>
                      <a:br/>
                      <a:r>
                        <a:rPr lang="en-US" sz="800" b="1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RISK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900"/>
                        </a:lnSpc>
                        <a:spcBef>
                          <a:spcPts val="855"/>
                        </a:spcBef>
                        <a:spcAft>
                          <a:spcPts val="475"/>
                        </a:spcAft>
                      </a:pPr>
                      <a:r>
                        <a:rPr lang="en-US" sz="800" b="1" spc="-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N/A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5E5E5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95"/>
                        </a:spcBef>
                        <a:spcAft>
                          <a:spcPts val="65"/>
                        </a:spcAft>
                      </a:pPr>
                      <a:r>
                        <a:rPr lang="en-US" sz="1200" b="1" spc="-8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N1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70" marR="0" indent="0" algn="l">
                        <a:lnSpc>
                          <a:spcPts val="12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Is the crew members working together?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895"/>
                        </a:spcBef>
                        <a:spcAft>
                          <a:spcPts val="805"/>
                        </a:spcAft>
                      </a:pPr>
                      <a:r>
                        <a:rPr lang="en-US" sz="1200" b="1" spc="-35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N2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60020" indent="0" algn="l">
                        <a:lnSpc>
                          <a:spcPts val="1200"/>
                        </a:lnSpc>
                        <a:spcBef>
                          <a:spcPts val="380"/>
                        </a:spcBef>
                        <a:spcAft>
                          <a:spcPts val="16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Is the crew members communicating to each other concerning job task, hazards, etc.? </a:t>
                      </a: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420"/>
                        </a:spcBef>
                        <a:spcAft>
                          <a:spcPts val="1285"/>
                        </a:spcAft>
                      </a:pPr>
                      <a:r>
                        <a:rPr lang="en-US" sz="1200" b="1" spc="-2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N3 </a:t>
                      </a:r>
                      <a:endParaRPr lang="en-US" sz="1200" b="1" spc="-2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82880" indent="0" algn="l">
                        <a:lnSpc>
                          <a:spcPts val="12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Are the crews following all applicable Safe Work Practices (i.e. Lockout/Tagout, Line Opening, Crane Operations, Fall Protection, etc.)?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1420"/>
                        </a:spcBef>
                        <a:spcAft>
                          <a:spcPts val="1360"/>
                        </a:spcAft>
                      </a:pPr>
                      <a:r>
                        <a:rPr lang="en-US" sz="1200" b="1" spc="-35" dirty="0" smtClean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N4 </a:t>
                      </a:r>
                      <a:endParaRPr lang="en-US" sz="1200" b="1" spc="-35" dirty="0">
                        <a:solidFill>
                          <a:srgbClr val="000000"/>
                        </a:solidFill>
                        <a:latin typeface="Arial" panose="22635452340000000000" pitchFamily="2"/>
                      </a:endParaRPr>
                    </a:p>
                  </a:txBody>
                  <a:tcPr marL="0" marR="0" marT="0" marB="0" anchor="ctr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0" algn="l">
                        <a:lnSpc>
                          <a:spcPts val="12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While the employees are working, are they aware of their </a:t>
                      </a:r>
                    </a:p>
                    <a:p>
                      <a:pPr marL="45720" marR="251460" indent="0" algn="l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100" spc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surroundings (i.e. pinch points, employees working next to them, etc.)? </a:t>
                      </a:r>
                    </a:p>
                  </a:txBody>
                  <a:tcPr marL="0" marR="0" marT="0" marB="0" anchor="ctr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solidFill>
                            <a:srgbClr val="000000"/>
                          </a:solidFill>
                          <a:latin typeface="Arial" panose="22635452340000000000" pitchFamily="2"/>
                        </a:rPr>
                        <a:t> </a:t>
                      </a:r>
                    </a:p>
                  </a:txBody>
                  <a:tcPr marL="0" marR="0" marT="0" marB="0">
                    <a:lnL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5" name="Text Placeholder 154"/>
          <p:cNvSpPr>
            <a:spLocks noGrp="1"/>
          </p:cNvSpPr>
          <p:nvPr>
            <p:ph type="body" idx="10"/>
          </p:nvPr>
        </p:nvSpPr>
        <p:spPr>
          <a:xfrm>
            <a:off x="875665" y="7464425"/>
            <a:ext cx="1474470" cy="195580"/>
          </a:xfrm>
          <a:prstGeom prst="rect">
            <a:avLst/>
          </a:prstGeom>
          <a:solidFill>
            <a:srgbClr val="E5E5E5"/>
          </a:solidFill>
          <a:ln w="0" cmpd="sng">
            <a:noFill/>
            <a:prstDash val="solid"/>
          </a:ln>
        </p:spPr>
        <p:txBody>
          <a:bodyPr vert="horz" lIns="0" tIns="5080" rIns="0" bIns="0" anchor="t"/>
          <a:lstStyle/>
          <a:p>
            <a:pPr marL="91440" marR="0" indent="0" algn="l">
              <a:lnSpc>
                <a:spcPts val="1400"/>
              </a:lnSpc>
              <a:spcAft>
                <a:spcPts val="0"/>
              </a:spcAft>
            </a:pPr>
            <a:r>
              <a:rPr lang="en-US" sz="1400" spc="-15">
                <a:solidFill>
                  <a:srgbClr val="000000"/>
                </a:solidFill>
                <a:latin typeface="Arial" panose="22635452340000000000" pitchFamily="2"/>
              </a:rPr>
              <a:t>REMARKS: </a:t>
            </a:r>
          </a:p>
        </p:txBody>
      </p:sp>
      <p:sp>
        <p:nvSpPr>
          <p:cNvPr id="156" name="Text Placeholder 155"/>
          <p:cNvSpPr>
            <a:spLocks noGrp="1"/>
          </p:cNvSpPr>
          <p:nvPr>
            <p:ph type="body" idx="10"/>
          </p:nvPr>
        </p:nvSpPr>
        <p:spPr>
          <a:xfrm>
            <a:off x="917575" y="9451975"/>
            <a:ext cx="423545" cy="15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1000" spc="-65">
                <a:solidFill>
                  <a:srgbClr val="000000"/>
                </a:solidFill>
                <a:latin typeface="Times New Roman" panose="22635452340000000000" pitchFamily="1"/>
              </a:rPr>
              <a:t>C1.6.a.8 </a:t>
            </a:r>
          </a:p>
        </p:txBody>
      </p:sp>
      <p:cxnSp>
        <p:nvCxnSpPr>
          <p:cNvPr id="157" name="Straight Connector 156"/>
          <p:cNvCxnSpPr/>
          <p:nvPr/>
        </p:nvCxnSpPr>
        <p:spPr>
          <a:xfrm>
            <a:off x="914400" y="3764280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58" name="Straight Connector 157"/>
          <p:cNvCxnSpPr/>
          <p:nvPr/>
        </p:nvCxnSpPr>
        <p:spPr>
          <a:xfrm>
            <a:off x="914400" y="3935095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59" name="Straight Connector 158"/>
          <p:cNvCxnSpPr/>
          <p:nvPr/>
        </p:nvCxnSpPr>
        <p:spPr>
          <a:xfrm>
            <a:off x="914400" y="4105910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0" name="Straight Connector 159"/>
          <p:cNvCxnSpPr/>
          <p:nvPr/>
        </p:nvCxnSpPr>
        <p:spPr>
          <a:xfrm>
            <a:off x="875665" y="4273550"/>
            <a:ext cx="573595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1" name="Straight Connector 160"/>
          <p:cNvCxnSpPr/>
          <p:nvPr/>
        </p:nvCxnSpPr>
        <p:spPr>
          <a:xfrm>
            <a:off x="914400" y="7845425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2" name="Straight Connector 161"/>
          <p:cNvCxnSpPr/>
          <p:nvPr/>
        </p:nvCxnSpPr>
        <p:spPr>
          <a:xfrm>
            <a:off x="914400" y="8022590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3" name="Straight Connector 162"/>
          <p:cNvCxnSpPr/>
          <p:nvPr/>
        </p:nvCxnSpPr>
        <p:spPr>
          <a:xfrm>
            <a:off x="914400" y="8195945"/>
            <a:ext cx="569722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4" name="Straight Connector 163"/>
          <p:cNvCxnSpPr/>
          <p:nvPr/>
        </p:nvCxnSpPr>
        <p:spPr>
          <a:xfrm>
            <a:off x="875665" y="8373110"/>
            <a:ext cx="573595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5" name="Straight Connector 164"/>
          <p:cNvCxnSpPr/>
          <p:nvPr/>
        </p:nvCxnSpPr>
        <p:spPr>
          <a:xfrm>
            <a:off x="2350135" y="7672070"/>
            <a:ext cx="426148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6" name="Straight Connector 165"/>
          <p:cNvCxnSpPr/>
          <p:nvPr/>
        </p:nvCxnSpPr>
        <p:spPr>
          <a:xfrm>
            <a:off x="2350135" y="3596640"/>
            <a:ext cx="4261485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7" name="Straight Connector 166"/>
          <p:cNvCxnSpPr/>
          <p:nvPr/>
        </p:nvCxnSpPr>
        <p:spPr>
          <a:xfrm>
            <a:off x="875665" y="3584575"/>
            <a:ext cx="14744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  <p:cxnSp>
        <p:nvCxnSpPr>
          <p:cNvPr id="168" name="Straight Connector 167"/>
          <p:cNvCxnSpPr/>
          <p:nvPr/>
        </p:nvCxnSpPr>
        <p:spPr>
          <a:xfrm>
            <a:off x="875665" y="7660005"/>
            <a:ext cx="1474470" cy="0"/>
          </a:xfrm>
          <a:prstGeom prst="line">
            <a:avLst/>
          </a:prstGeom>
          <a:ln w="8890" cmpd="sng">
            <a:solidFill>
              <a:srgbClr val="000000"/>
            </a:solidFill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1305</Words>
  <Application>Microsoft Office PowerPoint</Application>
  <PresentationFormat>Custom</PresentationFormat>
  <Paragraphs>392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Blanchard</dc:creator>
  <cp:lastModifiedBy>Jim Blanchard</cp:lastModifiedBy>
  <cp:revision>9</cp:revision>
  <dcterms:modified xsi:type="dcterms:W3CDTF">2013-05-13T12:32:21Z</dcterms:modified>
</cp:coreProperties>
</file>